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257" r:id="rId2"/>
    <p:sldId id="507" r:id="rId3"/>
    <p:sldId id="508" r:id="rId4"/>
    <p:sldId id="499" r:id="rId5"/>
    <p:sldId id="501" r:id="rId6"/>
    <p:sldId id="476" r:id="rId7"/>
    <p:sldId id="500" r:id="rId8"/>
    <p:sldId id="378" r:id="rId9"/>
    <p:sldId id="373" r:id="rId10"/>
    <p:sldId id="527" r:id="rId11"/>
    <p:sldId id="528" r:id="rId12"/>
    <p:sldId id="529" r:id="rId13"/>
    <p:sldId id="530" r:id="rId14"/>
    <p:sldId id="531" r:id="rId15"/>
    <p:sldId id="532" r:id="rId16"/>
    <p:sldId id="396" r:id="rId17"/>
    <p:sldId id="520" r:id="rId18"/>
    <p:sldId id="485" r:id="rId19"/>
    <p:sldId id="486" r:id="rId20"/>
    <p:sldId id="446" r:id="rId21"/>
    <p:sldId id="447" r:id="rId22"/>
    <p:sldId id="367" r:id="rId23"/>
    <p:sldId id="448" r:id="rId24"/>
    <p:sldId id="449" r:id="rId25"/>
    <p:sldId id="450" r:id="rId26"/>
    <p:sldId id="451" r:id="rId27"/>
    <p:sldId id="514" r:id="rId28"/>
    <p:sldId id="455" r:id="rId29"/>
    <p:sldId id="456" r:id="rId30"/>
    <p:sldId id="457" r:id="rId31"/>
    <p:sldId id="458" r:id="rId32"/>
    <p:sldId id="460" r:id="rId33"/>
    <p:sldId id="462" r:id="rId34"/>
    <p:sldId id="372" r:id="rId35"/>
    <p:sldId id="415" r:id="rId36"/>
    <p:sldId id="416" r:id="rId37"/>
    <p:sldId id="417" r:id="rId38"/>
    <p:sldId id="428" r:id="rId39"/>
    <p:sldId id="473" r:id="rId40"/>
    <p:sldId id="435" r:id="rId41"/>
    <p:sldId id="436" r:id="rId42"/>
    <p:sldId id="470" r:id="rId43"/>
    <p:sldId id="471" r:id="rId44"/>
    <p:sldId id="437" r:id="rId45"/>
    <p:sldId id="441" r:id="rId46"/>
    <p:sldId id="478" r:id="rId47"/>
    <p:sldId id="487" r:id="rId48"/>
    <p:sldId id="463" r:id="rId49"/>
    <p:sldId id="464" r:id="rId50"/>
    <p:sldId id="465" r:id="rId51"/>
    <p:sldId id="511" r:id="rId52"/>
    <p:sldId id="509" r:id="rId53"/>
    <p:sldId id="322" r:id="rId54"/>
    <p:sldId id="325" r:id="rId55"/>
    <p:sldId id="358" r:id="rId56"/>
    <p:sldId id="518" r:id="rId57"/>
    <p:sldId id="360" r:id="rId58"/>
    <p:sldId id="328" r:id="rId59"/>
    <p:sldId id="329" r:id="rId60"/>
    <p:sldId id="330" r:id="rId61"/>
    <p:sldId id="331" r:id="rId62"/>
    <p:sldId id="332" r:id="rId63"/>
    <p:sldId id="333" r:id="rId64"/>
    <p:sldId id="334" r:id="rId65"/>
    <p:sldId id="336" r:id="rId66"/>
    <p:sldId id="337" r:id="rId67"/>
    <p:sldId id="338" r:id="rId68"/>
    <p:sldId id="340" r:id="rId69"/>
    <p:sldId id="503" r:id="rId70"/>
    <p:sldId id="516" r:id="rId71"/>
    <p:sldId id="339" r:id="rId72"/>
    <p:sldId id="519" r:id="rId73"/>
    <p:sldId id="342" r:id="rId74"/>
    <p:sldId id="343" r:id="rId75"/>
    <p:sldId id="344" r:id="rId76"/>
    <p:sldId id="345" r:id="rId77"/>
    <p:sldId id="513" r:id="rId78"/>
    <p:sldId id="390" r:id="rId79"/>
    <p:sldId id="391" r:id="rId80"/>
    <p:sldId id="393" r:id="rId81"/>
    <p:sldId id="515" r:id="rId82"/>
    <p:sldId id="494" r:id="rId83"/>
    <p:sldId id="512" r:id="rId84"/>
    <p:sldId id="472" r:id="rId85"/>
    <p:sldId id="496" r:id="rId86"/>
    <p:sldId id="481" r:id="rId87"/>
    <p:sldId id="491" r:id="rId88"/>
    <p:sldId id="313" r:id="rId89"/>
    <p:sldId id="315" r:id="rId90"/>
    <p:sldId id="316" r:id="rId91"/>
    <p:sldId id="517" r:id="rId92"/>
    <p:sldId id="505" r:id="rId93"/>
    <p:sldId id="504" r:id="rId94"/>
    <p:sldId id="502" r:id="rId95"/>
    <p:sldId id="495" r:id="rId96"/>
    <p:sldId id="492" r:id="rId97"/>
    <p:sldId id="484" r:id="rId98"/>
    <p:sldId id="489" r:id="rId99"/>
    <p:sldId id="490" r:id="rId100"/>
    <p:sldId id="5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6"/>
    <p:restoredTop sz="80401"/>
  </p:normalViewPr>
  <p:slideViewPr>
    <p:cSldViewPr snapToGrid="0" snapToObjects="1">
      <p:cViewPr>
        <p:scale>
          <a:sx n="97" d="100"/>
          <a:sy n="97" d="100"/>
        </p:scale>
        <p:origin x="2168" y="96"/>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update analysis aware compression </a:t>
            </a:r>
            <a:r>
              <a:rPr lang="en-US" baseline="0" dirty="0" err="1" smtClean="0"/>
              <a:t>reuslt</a:t>
            </a:r>
            <a:r>
              <a:rPr lang="en-US" baseline="0" dirty="0" smtClean="0"/>
              <a:t> plots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TODO: make the entire talk in the </a:t>
            </a:r>
            <a:r>
              <a:rPr lang="en-US" baseline="0" dirty="0" err="1" smtClean="0"/>
              <a:t>consisitent</a:t>
            </a:r>
            <a:r>
              <a:rPr lang="en-US" baseline="0" dirty="0" smtClean="0"/>
              <a:t> style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18+6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60+6,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43+6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39+6, talk a little more about how it relates to microscopy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21+6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71+6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add comparison in most of the results to the existing best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10</a:t>
            </a:fld>
            <a:endParaRPr lang="en-US"/>
          </a:p>
        </p:txBody>
      </p:sp>
    </p:spTree>
    <p:extLst>
      <p:ext uri="{BB962C8B-B14F-4D97-AF65-F5344CB8AC3E}">
        <p14:creationId xmlns:p14="http://schemas.microsoft.com/office/powerpoint/2010/main" val="148152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11</a:t>
            </a:fld>
            <a:endParaRPr lang="en-US"/>
          </a:p>
        </p:txBody>
      </p:sp>
    </p:spTree>
    <p:extLst>
      <p:ext uri="{BB962C8B-B14F-4D97-AF65-F5344CB8AC3E}">
        <p14:creationId xmlns:p14="http://schemas.microsoft.com/office/powerpoint/2010/main" val="6198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12</a:t>
            </a:fld>
            <a:endParaRPr lang="en-US"/>
          </a:p>
        </p:txBody>
      </p:sp>
    </p:spTree>
    <p:extLst>
      <p:ext uri="{BB962C8B-B14F-4D97-AF65-F5344CB8AC3E}">
        <p14:creationId xmlns:p14="http://schemas.microsoft.com/office/powerpoint/2010/main" val="40902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13</a:t>
            </a:fld>
            <a:endParaRPr lang="en-US"/>
          </a:p>
        </p:txBody>
      </p:sp>
    </p:spTree>
    <p:extLst>
      <p:ext uri="{BB962C8B-B14F-4D97-AF65-F5344CB8AC3E}">
        <p14:creationId xmlns:p14="http://schemas.microsoft.com/office/powerpoint/2010/main" val="5036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14</a:t>
            </a:fld>
            <a:endParaRPr lang="en-US"/>
          </a:p>
        </p:txBody>
      </p:sp>
    </p:spTree>
    <p:extLst>
      <p:ext uri="{BB962C8B-B14F-4D97-AF65-F5344CB8AC3E}">
        <p14:creationId xmlns:p14="http://schemas.microsoft.com/office/powerpoint/2010/main" val="186516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15</a:t>
            </a:fld>
            <a:endParaRPr lang="en-US"/>
          </a:p>
        </p:txBody>
      </p:sp>
    </p:spTree>
    <p:extLst>
      <p:ext uri="{BB962C8B-B14F-4D97-AF65-F5344CB8AC3E}">
        <p14:creationId xmlns:p14="http://schemas.microsoft.com/office/powerpoint/2010/main" val="72010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20</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22</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25</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27</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33</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34</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35</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36</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37</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38</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39</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40</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41</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42</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46</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47</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48</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50</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that is </a:t>
            </a:r>
            <a:r>
              <a:rPr lang="en-US" baseline="0" dirty="0" err="1" smtClean="0"/>
              <a:t>shwon</a:t>
            </a:r>
            <a:r>
              <a:rPr lang="en-US" baseline="0" dirty="0" smtClean="0"/>
              <a:t> in this plot</a:t>
            </a:r>
          </a:p>
          <a:p>
            <a:r>
              <a:rPr lang="en-US" baseline="0" dirty="0" smtClean="0"/>
              <a:t>, 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51</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52</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57</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grid is similar to this patch</a:t>
            </a:r>
          </a:p>
          <a:p>
            <a:endParaRPr lang="en-US" baseline="0" dirty="0" smtClean="0"/>
          </a:p>
          <a:p>
            <a:r>
              <a:rPr lang="en-US" baseline="0" dirty="0" smtClean="0"/>
              <a:t>To generate the set of patches, one approach that actually 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63</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images, each curve being one method for generating patches</a:t>
            </a:r>
          </a:p>
          <a:p>
            <a:endParaRPr lang="en-US" baseline="0" dirty="0" smtClean="0"/>
          </a:p>
          <a:p>
            <a:r>
              <a:rPr lang="en-US" baseline="0" dirty="0" smtClean="0"/>
              <a:t>here we also tried to make a patch generated from k-</a:t>
            </a:r>
            <a:r>
              <a:rPr lang="en-US" baseline="0" dirty="0" err="1" smtClean="0"/>
              <a:t>menas</a:t>
            </a:r>
            <a:r>
              <a:rPr lang="en-US" baseline="0" dirty="0" smtClean="0"/>
              <a:t> on MNIST handwritten digit 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70</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71</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72</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73</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74</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75</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76</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77</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79</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80</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81</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82</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84</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85</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86</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87</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88</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89</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90</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91</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92</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93</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94</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95</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96</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97</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98</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3.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8.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5.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microsoft.com/office/2007/relationships/media" Target="../media/media2.mpeg"/><Relationship Id="rId2" Type="http://schemas.openxmlformats.org/officeDocument/2006/relationships/video" Target="../media/media2.m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48.png"/><Relationship Id="rId6" Type="http://schemas.openxmlformats.org/officeDocument/2006/relationships/image" Target="../media/image49.png"/><Relationship Id="rId1" Type="http://schemas.microsoft.com/office/2007/relationships/media" Target="../media/media7.mpeg"/><Relationship Id="rId2" Type="http://schemas.openxmlformats.org/officeDocument/2006/relationships/video" Target="../media/media7.m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emf"/><Relationship Id="rId6"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1.docx"/><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4" Type="http://schemas.openxmlformats.org/officeDocument/2006/relationships/image" Target="../media/image560.png"/><Relationship Id="rId5" Type="http://schemas.openxmlformats.org/officeDocument/2006/relationships/image" Target="../media/image571.png"/><Relationship Id="rId6" Type="http://schemas.openxmlformats.org/officeDocument/2006/relationships/image" Target="../media/image5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6.xml"/><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40.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9.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39.png"/><Relationship Id="rId7" Type="http://schemas.openxmlformats.org/officeDocument/2006/relationships/image" Target="../media/image35.png"/><Relationship Id="rId8" Type="http://schemas.openxmlformats.org/officeDocument/2006/relationships/image" Target="../media/image140.png"/><Relationship Id="rId1" Type="http://schemas.microsoft.com/office/2007/relationships/media" Target="../media/media2.mpeg"/><Relationship Id="rId2" Type="http://schemas.openxmlformats.org/officeDocument/2006/relationships/video" Target="../media/media2.m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15561097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100</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20" name="TextBox 19"/>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26" name="TextBox 25"/>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27" name="Straight Connector 26"/>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30" name="Straight Connector 29"/>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825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016210"/>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i="1" dirty="0" smtClean="0"/>
              <a:t> </a:t>
            </a:r>
            <a:endParaRPr lang="en-US" sz="3800" i="1"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802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10"/>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06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8"/>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47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15</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
        <p:nvSpPr>
          <p:cNvPr id="12" name="TextBox 11"/>
          <p:cNvSpPr txBox="1"/>
          <p:nvPr/>
        </p:nvSpPr>
        <p:spPr>
          <a:xfrm>
            <a:off x="5903503" y="1295402"/>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 </a:t>
            </a:r>
          </a:p>
          <a:p>
            <a:r>
              <a:rPr lang="en-US" sz="3800" dirty="0" smtClean="0"/>
              <a:t>New:</a:t>
            </a:r>
            <a:endParaRPr lang="en-US" sz="3800" dirty="0"/>
          </a:p>
        </p:txBody>
      </p:sp>
      <p:sp>
        <p:nvSpPr>
          <p:cNvPr id="13" name="TextBox 12"/>
          <p:cNvSpPr txBox="1"/>
          <p:nvPr/>
        </p:nvSpPr>
        <p:spPr>
          <a:xfrm>
            <a:off x="7778429" y="2887869"/>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4" name="Straight Connector 13"/>
          <p:cNvCxnSpPr/>
          <p:nvPr/>
        </p:nvCxnSpPr>
        <p:spPr>
          <a:xfrm>
            <a:off x="8108391" y="2558569"/>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30039" y="2570938"/>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73550" y="2852588"/>
            <a:ext cx="1353299" cy="646331"/>
          </a:xfrm>
          <a:prstGeom prst="rect">
            <a:avLst/>
          </a:prstGeom>
          <a:noFill/>
        </p:spPr>
        <p:txBody>
          <a:bodyPr wrap="square" rtlCol="0">
            <a:spAutoFit/>
          </a:bodyPr>
          <a:lstStyle/>
          <a:p>
            <a:pPr algn="ctr"/>
            <a:r>
              <a:rPr lang="en-US" dirty="0" smtClean="0"/>
              <a:t>Original information</a:t>
            </a:r>
          </a:p>
        </p:txBody>
      </p:sp>
      <p:cxnSp>
        <p:nvCxnSpPr>
          <p:cNvPr id="17" name="Straight Connector 16"/>
          <p:cNvCxnSpPr/>
          <p:nvPr/>
        </p:nvCxnSpPr>
        <p:spPr>
          <a:xfrm>
            <a:off x="7140519" y="253912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362167" y="255148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24227" y="1897096"/>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524227" y="1897096"/>
                <a:ext cx="3619773" cy="538609"/>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26" name="Straight Connector 25"/>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965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p>
        </p:txBody>
      </p:sp>
      <p:sp>
        <p:nvSpPr>
          <p:cNvPr id="2" name="Slide Number Placeholder 1"/>
          <p:cNvSpPr>
            <a:spLocks noGrp="1"/>
          </p:cNvSpPr>
          <p:nvPr>
            <p:ph type="sldNum" sz="quarter" idx="12"/>
          </p:nvPr>
        </p:nvSpPr>
        <p:spPr/>
        <p:txBody>
          <a:bodyPr/>
          <a:lstStyle/>
          <a:p>
            <a:fld id="{83D37755-D871-3243-875F-265DFA9F13A0}" type="slidenum">
              <a:rPr lang="en-US" smtClean="0"/>
              <a:t>16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lstStyle/>
          <a:p>
            <a:r>
              <a:rPr lang="en-US" dirty="0" smtClean="0"/>
              <a:t>System contribution:</a:t>
            </a:r>
          </a:p>
          <a:p>
            <a:endParaRPr lang="en-US" dirty="0"/>
          </a:p>
          <a:p>
            <a:endParaRPr lang="en-US" dirty="0" smtClean="0"/>
          </a:p>
          <a:p>
            <a:endParaRPr lang="en-US" dirty="0"/>
          </a:p>
          <a:p>
            <a:endParaRPr lang="en-US" dirty="0" smtClean="0"/>
          </a:p>
          <a:p>
            <a:r>
              <a:rPr lang="en-US" dirty="0" smtClean="0"/>
              <a:t>Algorithmic contribution: </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17</a:t>
            </a:fld>
            <a:endParaRPr lang="en-US"/>
          </a:p>
        </p:txBody>
      </p:sp>
    </p:spTree>
    <p:extLst>
      <p:ext uri="{BB962C8B-B14F-4D97-AF65-F5344CB8AC3E}">
        <p14:creationId xmlns:p14="http://schemas.microsoft.com/office/powerpoint/2010/main" val="7586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18</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20</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23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24</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over time</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25</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26</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27</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50000"/>
          <a:stretch/>
        </p:blipFill>
        <p:spPr>
          <a:xfrm>
            <a:off x="4301995" y="3270108"/>
            <a:ext cx="3409737"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552181" y="6046281"/>
            <a:ext cx="1623871" cy="369332"/>
          </a:xfrm>
          <a:prstGeom prst="rect">
            <a:avLst/>
          </a:prstGeom>
          <a:noFill/>
        </p:spPr>
        <p:txBody>
          <a:bodyPr wrap="square" rtlCol="0">
            <a:spAutoFit/>
          </a:bodyPr>
          <a:lstStyle/>
          <a:p>
            <a:r>
              <a:rPr lang="en-US" dirty="0" smtClean="0"/>
              <a:t>Binary map </a:t>
            </a:r>
            <a:endParaRPr lang="en-US" dirty="0"/>
          </a:p>
        </p:txBody>
      </p:sp>
      <p:pic>
        <p:nvPicPr>
          <p:cNvPr id="11" name="Picture 10"/>
          <p:cNvPicPr>
            <a:picLocks noChangeAspect="1"/>
          </p:cNvPicPr>
          <p:nvPr/>
        </p:nvPicPr>
        <p:blipFill rotWithShape="1">
          <a:blip r:embed="rId3"/>
          <a:srcRect l="50420"/>
          <a:stretch/>
        </p:blipFill>
        <p:spPr>
          <a:xfrm>
            <a:off x="1161098" y="3269569"/>
            <a:ext cx="3381111" cy="2639115"/>
          </a:xfrm>
          <a:prstGeom prst="rect">
            <a:avLst/>
          </a:prstGeom>
        </p:spPr>
      </p:pic>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28</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30</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32</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33</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34</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35</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36</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31"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39</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40</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41</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44</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45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46</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47</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48</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49</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50</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51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52</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p>
          <a:p>
            <a:r>
              <a:rPr lang="en-US" sz="2500" i="1" dirty="0" smtClean="0">
                <a:latin typeface="Cambria Math" charset="0"/>
                <a:ea typeface="Cambria Math" charset="0"/>
                <a:cs typeface="Cambria Math" charset="0"/>
              </a:rPr>
              <a:t>C</a:t>
            </a:r>
            <a:r>
              <a:rPr lang="en-US" sz="2500" dirty="0" smtClean="0"/>
              <a:t>: payload size of 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 beacon lifetime </a:t>
            </a:r>
            <a:endParaRPr lang="en-US" sz="2500" dirty="0"/>
          </a:p>
        </p:txBody>
      </p:sp>
      <mc:AlternateContent xmlns:mc="http://schemas.openxmlformats.org/markup-compatibility/2006" xmlns:a14="http://schemas.microsoft.com/office/drawing/2010/main">
        <mc:Choice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53</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54</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55</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56</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58</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59</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60</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61</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62</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63</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64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65</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the best encoding 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69</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70</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71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72</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73</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74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75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76</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77</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78</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79</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310400" y="3765583"/>
                <a:ext cx="2273571" cy="310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𝐵</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𝑢</m:t>
                              </m:r>
                            </m:e>
                          </m:acc>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310400" y="3765583"/>
                <a:ext cx="2273571" cy="310791"/>
              </a:xfrm>
              <a:prstGeom prst="rect">
                <a:avLst/>
              </a:prstGeom>
              <a:blipFill rotWithShape="0">
                <a:blip r:embed="rId4"/>
                <a:stretch>
                  <a:fillRect l="-804" t="-117647" r="-4826" b="-15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310400" y="4238980"/>
                <a:ext cx="2157194"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𝐾</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r>
                            <a:rPr lang="en-US" b="0" i="1" smtClean="0">
                              <a:latin typeface="Cambria Math" charset="0"/>
                            </a:rPr>
                            <m:t>−1</m:t>
                          </m:r>
                        </m:sub>
                      </m:sSub>
                      <m:sSubSup>
                        <m:sSubSupPr>
                          <m:ctrlPr>
                            <a:rPr lang="en-US" b="0" i="1" smtClean="0">
                              <a:latin typeface="Cambria Math" charset="0"/>
                            </a:rPr>
                          </m:ctrlPr>
                        </m:sSubSupPr>
                        <m:e>
                          <m:r>
                            <a:rPr lang="en-US" b="0" i="1" smtClean="0">
                              <a:latin typeface="Cambria Math" charset="0"/>
                            </a:rPr>
                            <m:t>𝐹</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𝑄</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310400" y="4238980"/>
                <a:ext cx="2157194" cy="314125"/>
              </a:xfrm>
              <a:prstGeom prst="rect">
                <a:avLst/>
              </a:prstGeom>
              <a:blipFill rotWithShape="0">
                <a:blip r:embed="rId5"/>
                <a:stretch>
                  <a:fillRect l="-1977" t="-17308" r="-5085" b="-40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310400" y="4791589"/>
                <a:ext cx="2551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up>
                          <m:r>
                            <a:rPr lang="en-US" b="0" i="1" smtClean="0">
                              <a:latin typeface="Cambria Math" charset="0"/>
                            </a:rPr>
                            <m:t>′</m:t>
                          </m:r>
                        </m:sup>
                      </m:sSub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𝑧</m:t>
                              </m:r>
                            </m:e>
                          </m:acc>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𝑘</m:t>
                          </m:r>
                        </m:sub>
                      </m:sSub>
                      <m:r>
                        <a:rPr lang="en-US" b="0" i="1" smtClean="0">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10400" y="4791589"/>
                <a:ext cx="2551211" cy="276999"/>
              </a:xfrm>
              <a:prstGeom prst="rect">
                <a:avLst/>
              </a:prstGeom>
              <a:blipFill rotWithShape="0">
                <a:blip r:embed="rId6"/>
                <a:stretch>
                  <a:fillRect l="-716" t="-37778" r="-4535"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297162" y="5244886"/>
                <a:ext cx="2101088" cy="3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sSubSup>
                            <m:sSubSupPr>
                              <m:ctrlPr>
                                <a:rPr lang="en-US" b="0" i="1" smtClean="0">
                                  <a:latin typeface="Cambria Math" charset="0"/>
                                </a:rPr>
                              </m:ctrlPr>
                            </m:sSubSupPr>
                            <m:e>
                              <m:acc>
                                <m:accPr>
                                  <m:chr m:val="̂"/>
                                  <m:ctrlPr>
                                    <a:rPr lang="en-US" b="0" i="1" smtClean="0">
                                      <a:latin typeface="Cambria Math" charset="0"/>
                                    </a:rPr>
                                  </m:ctrlPr>
                                </m:accPr>
                                <m:e>
                                  <m:r>
                                    <a:rPr lang="en-US" b="0" i="1" smtClean="0">
                                      <a:latin typeface="Cambria Math" charset="0"/>
                                    </a:rPr>
                                    <m:t>𝑃</m:t>
                                  </m:r>
                                </m:e>
                              </m:acc>
                            </m:e>
                            <m:sub>
                              <m:r>
                                <a:rPr lang="en-US" b="0" i="1" smtClean="0">
                                  <a:latin typeface="Cambria Math" charset="0"/>
                                </a:rPr>
                                <m:t>𝑘</m:t>
                              </m:r>
                            </m:sub>
                            <m:sup>
                              <m:r>
                                <a:rPr lang="en-US" b="0" i="1" smtClean="0">
                                  <a:latin typeface="Cambria Math" charset="0"/>
                                </a:rPr>
                                <m:t>′</m:t>
                              </m:r>
                            </m:sup>
                          </m:sSubSup>
                        </m:e>
                        <m:sub>
                          <m:r>
                            <a:rPr lang="en-US" b="0" i="1" smtClean="0">
                              <a:latin typeface="Cambria Math" charset="0"/>
                            </a:rPr>
                            <m:t> </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r>
                        <a:rPr lang="en-US" b="0" i="1" smtClean="0">
                          <a:latin typeface="Cambria Math" charset="0"/>
                        </a:rPr>
                        <m:t>    </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297162" y="5244886"/>
                <a:ext cx="2101088" cy="350224"/>
              </a:xfrm>
              <a:prstGeom prst="rect">
                <a:avLst/>
              </a:prstGeom>
              <a:blipFill rotWithShape="0">
                <a:blip r:embed="rId7"/>
                <a:stretch>
                  <a:fillRect l="-2029" t="-101724" r="-4638" b="-131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297162" y="5726601"/>
                <a:ext cx="2899383" cy="3667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𝐾</m:t>
                          </m:r>
                        </m:e>
                        <m:sup>
                          <m:r>
                            <a:rPr lang="en-US" b="0" i="1" smtClean="0">
                              <a:latin typeface="Cambria Math" charset="0"/>
                            </a:rPr>
                            <m:t>′</m:t>
                          </m:r>
                        </m:sup>
                      </m:s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𝐻</m:t>
                                  </m:r>
                                </m:e>
                                <m:sub>
                                  <m:r>
                                    <a:rPr lang="en-US" b="0" i="1" smtClean="0">
                                      <a:latin typeface="Cambria Math" charset="0"/>
                                    </a:rPr>
                                    <m:t>𝑘</m:t>
                                  </m:r>
                                </m:sub>
                              </m:sSub>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𝑘</m:t>
                                  </m:r>
                                </m:sub>
                              </m:sSub>
                              <m:sSubSup>
                                <m:sSubSupPr>
                                  <m:ctrlPr>
                                    <a:rPr lang="en-US" b="0" i="1" smtClean="0">
                                      <a:latin typeface="Cambria Math" charset="0"/>
                                    </a:rPr>
                                  </m:ctrlPr>
                                </m:sSubSupPr>
                                <m:e>
                                  <m:r>
                                    <a:rPr lang="en-US" b="0" i="1" smtClean="0">
                                      <a:latin typeface="Cambria Math" charset="0"/>
                                    </a:rPr>
                                    <m:t>𝐻</m:t>
                                  </m:r>
                                </m:e>
                                <m:sub>
                                  <m:r>
                                    <a:rPr lang="en-US" b="0" i="1" smtClean="0">
                                      <a:latin typeface="Cambria Math" charset="0"/>
                                    </a:rPr>
                                    <m:t>𝑘</m:t>
                                  </m:r>
                                </m:sub>
                                <m:sup>
                                  <m:r>
                                    <a:rPr lang="en-US" b="0" i="1" smtClean="0">
                                      <a:latin typeface="Cambria Math" charset="0"/>
                                    </a:rPr>
                                    <m:t>𝑇</m:t>
                                  </m:r>
                                </m:sup>
                              </m:sSubSup>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𝑘</m:t>
                                  </m:r>
                                </m:sub>
                              </m:sSub>
                            </m:e>
                          </m:d>
                        </m:e>
                        <m:sup>
                          <m:r>
                            <a:rPr lang="en-US" b="0" i="1" smtClean="0">
                              <a:latin typeface="Cambria Math" charset="0"/>
                            </a:rPr>
                            <m:t>−1</m:t>
                          </m:r>
                        </m:sup>
                      </m:sSup>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297162" y="5726601"/>
                <a:ext cx="2899383" cy="366767"/>
              </a:xfrm>
              <a:prstGeom prst="rect">
                <a:avLst/>
              </a:prstGeom>
              <a:blipFill rotWithShape="0">
                <a:blip r:embed="rId8"/>
                <a:stretch>
                  <a:fillRect l="-1261" r="-210" b="-9836"/>
                </a:stretch>
              </a:blipFill>
            </p:spPr>
            <p:txBody>
              <a:bodyPr/>
              <a:lstStyle/>
              <a:p>
                <a:r>
                  <a:rPr lang="en-US">
                    <a:noFill/>
                  </a:rPr>
                  <a:t> </a:t>
                </a:r>
              </a:p>
            </p:txBody>
          </p:sp>
        </mc:Fallback>
      </mc:AlternateContent>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80</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81</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83</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84</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85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86</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87</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859"/>
            <a:ext cx="7019235" cy="5264426"/>
          </a:xfrm>
          <a:prstGeom prst="rect">
            <a:avLst/>
          </a:prstGeom>
        </p:spPr>
      </p:pic>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90</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92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94</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95</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96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97</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98</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99</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24196</TotalTime>
  <Words>7895</Words>
  <Application>Microsoft Macintosh PowerPoint</Application>
  <PresentationFormat>On-screen Show (4:3)</PresentationFormat>
  <Paragraphs>1220</Paragraphs>
  <Slides>100</Slides>
  <Notes>96</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Approach</vt:lpstr>
      <vt:lpstr>Approach</vt:lpstr>
      <vt:lpstr>Approach</vt:lpstr>
      <vt:lpstr>Approach</vt:lpstr>
      <vt:lpstr>Approach</vt:lpstr>
      <vt:lpstr>Approach</vt:lpstr>
      <vt:lpstr>PowerPoint Presentation</vt:lpstr>
      <vt:lpstr>Contribution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992</cp:revision>
  <dcterms:created xsi:type="dcterms:W3CDTF">2017-02-13T04:25:39Z</dcterms:created>
  <dcterms:modified xsi:type="dcterms:W3CDTF">2017-04-09T03:12:43Z</dcterms:modified>
</cp:coreProperties>
</file>